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EB Garamond"/>
      <p:bold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Shape 11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Shape 1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Shape 12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Shape 1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ryptocompare.com/" TargetMode="External"/><Relationship Id="rId4" Type="http://schemas.openxmlformats.org/officeDocument/2006/relationships/image" Target="../media/image11.gif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152400" y="-220400"/>
            <a:ext cx="109539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Crypto-currency market analysis </a:t>
            </a:r>
            <a:endParaRPr b="1" sz="3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 using social media data</a:t>
            </a:r>
            <a:endParaRPr sz="3600"/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8297475" y="4538875"/>
            <a:ext cx="35718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PRESENTED BY</a:t>
            </a:r>
            <a:r>
              <a:rPr b="1" i="0" lang="en-US" sz="2000" u="none" cap="none" strike="noStrike">
                <a:solidFill>
                  <a:srgbClr val="FFFF00"/>
                </a:solidFill>
                <a:latin typeface="EB Garamond"/>
                <a:ea typeface="EB Garamond"/>
                <a:cs typeface="EB Garamond"/>
                <a:sym typeface="EB Garamond"/>
              </a:rPr>
              <a:t>:             </a:t>
            </a:r>
            <a:endParaRPr b="1" i="0" sz="2000" u="none" cap="none" strike="noStrike">
              <a:solidFill>
                <a:srgbClr val="FFFF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>
                <a:solidFill>
                  <a:srgbClr val="FFFF00"/>
                </a:solidFill>
              </a:rPr>
              <a:t>   </a:t>
            </a:r>
            <a:endParaRPr>
              <a:solidFill>
                <a:srgbClr val="FFFF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>
                <a:solidFill>
                  <a:srgbClr val="FFFF00"/>
                </a:solidFill>
              </a:rPr>
              <a:t>  		Group 3</a:t>
            </a:r>
            <a:endParaRPr>
              <a:solidFill>
                <a:srgbClr val="FFFF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-330200" lvl="0" marL="457200" marR="0" rtl="0" algn="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-"/>
            </a:pPr>
            <a:r>
              <a:rPr lang="en-US">
                <a:solidFill>
                  <a:srgbClr val="FFFF00"/>
                </a:solidFill>
              </a:rPr>
              <a:t>Azhar - Karan - Yasin  </a:t>
            </a:r>
            <a:endParaRPr b="0" i="0" sz="2000" u="none" cap="none" strike="noStrik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875" y="1329708"/>
            <a:ext cx="6904110" cy="460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4741625" y="1471875"/>
            <a:ext cx="7305600" cy="50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 used: </a:t>
            </a: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u="sng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https://www.cryptocompare.com/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Collected hourly and minute data for 15 days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volume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</a:t>
            </a:r>
            <a:endParaRPr sz="2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Shape 211"/>
          <p:cNvSpPr txBox="1"/>
          <p:nvPr>
            <p:ph type="ctrTitle"/>
          </p:nvPr>
        </p:nvSpPr>
        <p:spPr>
          <a:xfrm>
            <a:off x="-336275" y="222075"/>
            <a:ext cx="108501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FF00"/>
                </a:solidFill>
              </a:rPr>
              <a:t>     </a:t>
            </a:r>
            <a:r>
              <a:rPr b="1" lang="en-US" sz="5000">
                <a:solidFill>
                  <a:srgbClr val="FFFF00"/>
                </a:solidFill>
              </a:rPr>
              <a:t>Crypto-Currency Market Data</a:t>
            </a:r>
            <a:endParaRPr b="1" i="0" sz="5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531759"/>
            <a:ext cx="190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25" y="1935175"/>
            <a:ext cx="4098851" cy="3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x="256374" y="-329850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 Processing 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384950" y="919950"/>
            <a:ext cx="11736900" cy="5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Collected more than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7 million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tweets for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two weeks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of time frame.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Size of the tweets was more than </a:t>
            </a:r>
            <a:r>
              <a:rPr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43GB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Divided the data set, extracted the useful columns, merged dataset based on the columns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After merging retained only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20 files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(less than 10GB in size)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Also stored data as MSGPACKS which allowed us to further compress the data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elected more than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2M tweets for 5 days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timeframe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Grouped the tweets by 2min timeframe and managed to get around </a:t>
            </a:r>
            <a:r>
              <a:rPr b="1"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3000 observations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for the master data file.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ctrTitle"/>
          </p:nvPr>
        </p:nvSpPr>
        <p:spPr>
          <a:xfrm>
            <a:off x="256374" y="-329850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Master Data File Creation</a:t>
            </a:r>
            <a:endParaRPr b="1" i="0" sz="4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357450" y="1437375"/>
            <a:ext cx="11736900" cy="5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Grouped in 2 and 5 minutes time range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2 min data group was found to be better for regression and prediction analysis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Analyzed the tweet text and extracted sentiment polarity score using textblob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We processed the tweets user information and extracted 5 variables (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'user_followers_count', 'user_friends_count', 'user_verified', 'no_users', and 'avg_id_age_days') columns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Similar processes were carried out to determine </a:t>
            </a:r>
            <a:r>
              <a:rPr b="1" lang="en-US" sz="2400" u="sng">
                <a:latin typeface="Arial"/>
                <a:ea typeface="Arial"/>
                <a:cs typeface="Arial"/>
                <a:sym typeface="Arial"/>
              </a:rPr>
              <a:t>‘Tweets User’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400" u="sng">
                <a:latin typeface="Arial"/>
                <a:ea typeface="Arial"/>
                <a:cs typeface="Arial"/>
                <a:sym typeface="Arial"/>
              </a:rPr>
              <a:t>‘Price’</a:t>
            </a:r>
            <a:endParaRPr b="1" sz="2400" u="sng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Three files (price data, tweets text data, and tweets user data) were combined to create the master file.</a:t>
            </a:r>
            <a:endParaRPr b="1" sz="2400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subTitle"/>
          </p:nvPr>
        </p:nvSpPr>
        <p:spPr>
          <a:xfrm>
            <a:off x="1635575" y="269175"/>
            <a:ext cx="8685900" cy="5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sz="7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463" y="2281813"/>
            <a:ext cx="42767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ctrTitle"/>
          </p:nvPr>
        </p:nvSpPr>
        <p:spPr>
          <a:xfrm>
            <a:off x="995950" y="4502175"/>
            <a:ext cx="10967700" cy="22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accent1"/>
                </a:solidFill>
              </a:rPr>
              <a:t>From the above map we can observe the user distribution over the world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accent1"/>
                </a:solidFill>
              </a:rPr>
              <a:t>USA out number all the other countries.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accent1"/>
                </a:solidFill>
              </a:rPr>
              <a:t>More 60% of the tweets came from United States followed by United Kingdom and India.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accent1"/>
                </a:solidFill>
              </a:rPr>
              <a:t>Crypto-currency is fairly a new term for many of the asian countries.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37" name="Shape 237"/>
          <p:cNvSpPr txBox="1"/>
          <p:nvPr>
            <p:ph idx="1" type="subTitle"/>
          </p:nvPr>
        </p:nvSpPr>
        <p:spPr>
          <a:xfrm>
            <a:off x="852380" y="-78945"/>
            <a:ext cx="8825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Location Distribution</a:t>
            </a:r>
            <a:endParaRPr sz="4000">
              <a:solidFill>
                <a:srgbClr val="FFFF00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-13558" l="0" r="-17633" t="0"/>
          <a:stretch/>
        </p:blipFill>
        <p:spPr>
          <a:xfrm>
            <a:off x="487900" y="1025100"/>
            <a:ext cx="6938449" cy="393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800" y="1025100"/>
            <a:ext cx="3758700" cy="34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ctrTitle"/>
          </p:nvPr>
        </p:nvSpPr>
        <p:spPr>
          <a:xfrm>
            <a:off x="612150" y="5168725"/>
            <a:ext cx="113010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Lesser price fluctuations were observed during weekends.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Users were </a:t>
            </a:r>
            <a:r>
              <a:rPr b="1" lang="en-US" sz="24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proactive</a:t>
            </a: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to post about the bitcoin during the weekdays in comparison to the weekends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/>
          <p:nvPr>
            <p:ph idx="1" type="subTitle"/>
          </p:nvPr>
        </p:nvSpPr>
        <p:spPr>
          <a:xfrm>
            <a:off x="852380" y="302055"/>
            <a:ext cx="8825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</a:rPr>
              <a:t>Hourly Tweets Frequency</a:t>
            </a:r>
            <a:endParaRPr sz="4800">
              <a:solidFill>
                <a:srgbClr val="FFFF00"/>
              </a:solidFill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50" y="1504872"/>
            <a:ext cx="9428624" cy="31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subTitle"/>
          </p:nvPr>
        </p:nvSpPr>
        <p:spPr>
          <a:xfrm>
            <a:off x="852380" y="302055"/>
            <a:ext cx="8825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</a:rPr>
              <a:t>Tweet Text Analysis</a:t>
            </a:r>
            <a:endParaRPr sz="4800">
              <a:solidFill>
                <a:srgbClr val="FFFF00"/>
              </a:solidFill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400" y="1159225"/>
            <a:ext cx="5558400" cy="38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25" y="1159225"/>
            <a:ext cx="5558400" cy="384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ctrTitle"/>
          </p:nvPr>
        </p:nvSpPr>
        <p:spPr>
          <a:xfrm>
            <a:off x="995950" y="5235950"/>
            <a:ext cx="10967700" cy="17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Frequent  bigram provided better insight than word cloud 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Some bigrams (e.g. gaining pop</a:t>
            </a:r>
            <a:endParaRPr sz="1800">
              <a:solidFill>
                <a:schemeClr val="accent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ularity, mainnet global, launch mainnet, blockchain fintech, cybersecurity bitcoin, silicon valley, bitcoin airdrop, binance close, invest bitcoin, popularity becoming, bitcoin conference, might banned) can impact price.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subTitle"/>
          </p:nvPr>
        </p:nvSpPr>
        <p:spPr>
          <a:xfrm>
            <a:off x="522530" y="101955"/>
            <a:ext cx="8825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Bitcoin Price Analysis</a:t>
            </a:r>
            <a:endParaRPr sz="4800">
              <a:solidFill>
                <a:srgbClr val="FFFF00"/>
              </a:solidFill>
            </a:endParaRPr>
          </a:p>
        </p:txBody>
      </p:sp>
      <p:sp>
        <p:nvSpPr>
          <p:cNvPr id="260" name="Shape 260"/>
          <p:cNvSpPr txBox="1"/>
          <p:nvPr>
            <p:ph type="ctrTitle"/>
          </p:nvPr>
        </p:nvSpPr>
        <p:spPr>
          <a:xfrm>
            <a:off x="227550" y="4433700"/>
            <a:ext cx="11736900" cy="24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price timechart with the interactive tooltip 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Hovering shows  the data information consisting time, high and low price at that time.  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At the weekends and on the Monday price tends to go down.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Night time from 9pm-12pm &amp; at early morning price tends to move more comparing to other hours.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price went down mostly from February 23 to February 26.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963250"/>
            <a:ext cx="8388700" cy="33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subTitle"/>
          </p:nvPr>
        </p:nvSpPr>
        <p:spPr>
          <a:xfrm>
            <a:off x="1635575" y="269175"/>
            <a:ext cx="8685900" cy="5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Arial"/>
                <a:ea typeface="Arial"/>
                <a:cs typeface="Arial"/>
                <a:sym typeface="Arial"/>
              </a:rPr>
              <a:t>Results</a:t>
            </a:r>
            <a:endParaRPr b="1" sz="72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63" y="2129413"/>
            <a:ext cx="42767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4294967295" type="title"/>
          </p:nvPr>
        </p:nvSpPr>
        <p:spPr>
          <a:xfrm>
            <a:off x="10650" y="178675"/>
            <a:ext cx="117918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4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OLS Regression analysis</a:t>
            </a:r>
            <a:endParaRPr b="1" sz="4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250" y="1285675"/>
            <a:ext cx="5574324" cy="28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type="ctrTitle"/>
          </p:nvPr>
        </p:nvSpPr>
        <p:spPr>
          <a:xfrm>
            <a:off x="379950" y="4417250"/>
            <a:ext cx="11736900" cy="21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user_followers_count does not have any statistically significant effect on price (p-values &gt; .05)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all the other predictors have statistically significant effect on price (p-values &lt; .05)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sentiment_score has a very high positive effect on the price keeping other variables as constant. - no_user_verified has negative effect on price keeping other factors as constant. 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-1" y="0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753025" y="1559850"/>
            <a:ext cx="109728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Background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Research Questions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Data Collection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Data Processing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Data Visualization and Summarization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Regression Analysis and Predictions</a:t>
            </a:r>
            <a:endParaRPr b="1"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-US" sz="3000"/>
              <a:t>Conclusion</a:t>
            </a:r>
            <a:endParaRPr b="1" sz="30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highlight>
                <a:srgbClr val="FFFFFF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t/>
            </a:r>
            <a:endParaRPr b="1" sz="3000"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213" y="-1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subTitle"/>
          </p:nvPr>
        </p:nvSpPr>
        <p:spPr>
          <a:xfrm>
            <a:off x="275374" y="420700"/>
            <a:ext cx="10128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00"/>
                </a:solidFill>
              </a:rPr>
              <a:t>Prediction Model Comparison</a:t>
            </a:r>
            <a:endParaRPr b="1" sz="5400">
              <a:solidFill>
                <a:srgbClr val="FFFF00"/>
              </a:solidFill>
            </a:endParaRPr>
          </a:p>
        </p:txBody>
      </p:sp>
      <p:sp>
        <p:nvSpPr>
          <p:cNvPr id="280" name="Shape 280"/>
          <p:cNvSpPr txBox="1"/>
          <p:nvPr>
            <p:ph type="ctrTitle"/>
          </p:nvPr>
        </p:nvSpPr>
        <p:spPr>
          <a:xfrm>
            <a:off x="227550" y="4722050"/>
            <a:ext cx="11736900" cy="21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 reviewing the results, the </a:t>
            </a:r>
            <a:r>
              <a:rPr b="1" lang="en-US" sz="20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model was found to have the best performance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Neural Network had the highest  R squarred value (88.89%) and minimum errors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75" y="1615125"/>
            <a:ext cx="8592100" cy="32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ctrTitle"/>
          </p:nvPr>
        </p:nvSpPr>
        <p:spPr>
          <a:xfrm>
            <a:off x="591450" y="0"/>
            <a:ext cx="10664700" cy="10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</a:rPr>
              <a:t>Predicted vs Real Price</a:t>
            </a:r>
            <a:endParaRPr b="1" sz="4800">
              <a:solidFill>
                <a:srgbClr val="FFFF00"/>
              </a:solidFill>
            </a:endParaRPr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123800" y="4184850"/>
            <a:ext cx="12068400" cy="24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●"/>
            </a:pPr>
            <a:r>
              <a:rPr lang="en-US" sz="2200"/>
              <a:t>At the weekends and on the Monday price tends to go down.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Char char="●"/>
            </a:pPr>
            <a:r>
              <a:rPr lang="en-US" sz="2200"/>
              <a:t>Night time from 9pm to 12pm and at early morning price tends to move more comparing to other hours.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Char char="●"/>
            </a:pPr>
            <a:r>
              <a:rPr lang="en-US" sz="2200"/>
              <a:t>The price went down mostly from February 23 to February 26.</a:t>
            </a:r>
            <a:endParaRPr sz="22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x="6951525" y="1233975"/>
            <a:ext cx="50742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Char char="●"/>
            </a:pPr>
            <a:r>
              <a:rPr lang="en-US" sz="2200"/>
              <a:t>Created price timechart with the interactive tooltip 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entury Gothic"/>
              <a:buChar char="●"/>
            </a:pPr>
            <a:r>
              <a:rPr lang="en-US" sz="2200"/>
              <a:t>Hovering shows  the data information consisting time, high and low price at that time.  </a:t>
            </a:r>
            <a:endParaRPr sz="2200"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38900"/>
            <a:ext cx="6002726" cy="3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714802" y="0"/>
            <a:ext cx="7631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</a:rPr>
              <a:t>Conclusion</a:t>
            </a:r>
            <a:endParaRPr i="0" sz="4200" u="none" cap="none" strike="noStrike">
              <a:solidFill>
                <a:srgbClr val="FFFF00"/>
              </a:solidFill>
            </a:endParaRP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10700" y="1164450"/>
            <a:ext cx="11970600" cy="5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Sentiment is highly correlated with the price of bitcoin.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a given time range, the number of verified users posting tweets (related to crypto currency) has a negative impact on the price of bitcoin.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average age of the twitter ID was found to be statistically significant to the price of bitcoin.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a specific time range (eg 2 minutes) the number tweets was found to be having a statistically significant (positive) effect on the price of bitcoin.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From visualization of location distribution we determined that 60% of the tweets came from USA followed by UK and India.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Lesser price fluctuations were observed during weekends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110700" y="1164450"/>
            <a:ext cx="11970600" cy="5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Among all the 6 prediction models that we have derived, the </a:t>
            </a:r>
            <a:r>
              <a:rPr b="1" lang="en-US" sz="24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neural network (keras)</a:t>
            </a: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model was found to have the best performance with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R2 value of 88.89%. 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 our best model (neural network) it is possible to do a price prediction with reasonable accuracy which can help the investors to make insightful decision regarding bitcoin trading.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Based on location distribution visualization it is apparent that crypto currency is mainly used in united states and crypto-currency is fairly a new term for many of the asian countries. Therefore, other countries needs to be made aware about this new source of business transaction.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sz="1850">
              <a:solidFill>
                <a:schemeClr val="accent1"/>
              </a:solidFill>
            </a:endParaRPr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714800" y="0"/>
            <a:ext cx="88443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4800">
                <a:solidFill>
                  <a:srgbClr val="FFFF00"/>
                </a:solidFill>
              </a:rPr>
              <a:t>Conclusion(ctd)</a:t>
            </a:r>
            <a:endParaRPr i="0" sz="4800" u="none" cap="none" strike="noStrike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800" y="1989875"/>
            <a:ext cx="7658300" cy="38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227772" y="194800"/>
            <a:ext cx="104121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Team Work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688493" y="1839550"/>
            <a:ext cx="36105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lang="en-US" sz="1850"/>
              <a:t> </a:t>
            </a:r>
            <a:endParaRPr b="0" i="0" sz="185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2458300" y="1298475"/>
            <a:ext cx="8938500" cy="5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1" lang="en-US" sz="1800"/>
              <a:t>Azharul Islam</a:t>
            </a:r>
            <a:endParaRPr b="1" sz="1800"/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PhD in Computer Science - MST</a:t>
            </a:r>
            <a:endParaRPr sz="1800"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Contribution : Business Case, Data Cleansing and manipulations, Project Visualizations, Suggested benefits for investors</a:t>
            </a:r>
            <a:endParaRPr sz="1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1" lang="en-US" sz="1800"/>
              <a:t>Karan Madra</a:t>
            </a:r>
            <a:endParaRPr b="1" sz="1800"/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MS in Information Science &amp; Technology - MST</a:t>
            </a:r>
            <a:endParaRPr sz="1800"/>
          </a:p>
          <a:p>
            <a: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Contribution : Project Setting, Research Questions, Analysis of Project      visualizations, Key Findings</a:t>
            </a:r>
            <a:endParaRPr sz="18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rPr b="1" lang="en-US" sz="1800"/>
              <a:t>Md Yasin Kabir</a:t>
            </a:r>
            <a:endParaRPr b="1" sz="1800"/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PhD in Computer Science - MST</a:t>
            </a:r>
            <a:endParaRPr sz="1800"/>
          </a:p>
          <a:p>
            <a: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Contribution : Business Scenario, Data Collection, Data Manipulation, Data Visualizations, Project conclusions</a:t>
            </a:r>
            <a:endParaRPr i="1" sz="10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03" y="1390175"/>
            <a:ext cx="1219400" cy="1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50" y="4801300"/>
            <a:ext cx="1219400" cy="116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00" y="3066858"/>
            <a:ext cx="1219400" cy="127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486700" y="159225"/>
            <a:ext cx="100788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Background  &amp; Research Questions</a:t>
            </a:r>
            <a:endParaRPr b="1" i="0" sz="6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675" y="2715375"/>
            <a:ext cx="4497450" cy="38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ctrTitle"/>
          </p:nvPr>
        </p:nvSpPr>
        <p:spPr>
          <a:xfrm>
            <a:off x="-1" y="0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753025" y="1559850"/>
            <a:ext cx="109728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 u="sng"/>
              <a:t>Cryptocurrency</a:t>
            </a:r>
            <a:r>
              <a:rPr lang="en-US" sz="2400"/>
              <a:t> is a digital or virtual currency designed to work as a medium of exchange. 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 crypto-currencies are powered by a distributed immutable public database called </a:t>
            </a:r>
            <a:r>
              <a:rPr b="1" lang="en-US" sz="2400" u="sng"/>
              <a:t>BlockChain</a:t>
            </a:r>
            <a:endParaRPr b="1" sz="2400" u="sng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Any transaction ever made in crypto-currency is written in the </a:t>
            </a:r>
            <a:r>
              <a:rPr b="1" lang="en-US" sz="2400" u="sng"/>
              <a:t>BlockChain</a:t>
            </a:r>
            <a:r>
              <a:rPr b="1" lang="en-US" sz="2400"/>
              <a:t> </a:t>
            </a:r>
            <a:r>
              <a:rPr lang="en-US" sz="2400"/>
              <a:t>and can be easily verified by anyone.</a:t>
            </a:r>
            <a:endParaRPr sz="2400"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 u="sng"/>
              <a:t>Bitcoin</a:t>
            </a:r>
            <a:r>
              <a:rPr b="1" lang="en-US" sz="2400"/>
              <a:t> </a:t>
            </a:r>
            <a:r>
              <a:rPr lang="en-US" sz="2400"/>
              <a:t>is the first cryptocurrency and currently has the largest market cap</a:t>
            </a:r>
            <a:endParaRPr sz="24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-1" y="0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Background (contd)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609600" y="1455950"/>
            <a:ext cx="10972800" cy="5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There is </a:t>
            </a:r>
            <a:r>
              <a:rPr b="1" lang="en-US" sz="2400" u="sng"/>
              <a:t>no central authority</a:t>
            </a:r>
            <a:r>
              <a:rPr lang="en-US" sz="2400"/>
              <a:t> to regulate the crypto-currency market and is extremely </a:t>
            </a:r>
            <a:r>
              <a:rPr b="1" lang="en-US" sz="2400" u="sng"/>
              <a:t>volatile </a:t>
            </a:r>
            <a:r>
              <a:rPr lang="en-US" sz="2400"/>
              <a:t>in nature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/>
              <a:t> Opinions and information about cryptocurrency in the news and social media sphere are prevalent to its </a:t>
            </a:r>
            <a:r>
              <a:rPr b="1" lang="en-US" sz="2400" u="sng"/>
              <a:t>price fluctuation</a:t>
            </a:r>
            <a:endParaRPr b="1" sz="2400" u="sng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/>
              <a:t>Our team worked towards processing the data from twitter and showed how it </a:t>
            </a:r>
            <a:r>
              <a:rPr b="1" lang="en-US" sz="2400" u="sng"/>
              <a:t>affects </a:t>
            </a:r>
            <a:r>
              <a:rPr lang="en-US" sz="2400"/>
              <a:t>the crypto-currency market</a:t>
            </a:r>
            <a:endParaRPr sz="24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8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472949" y="-245425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82575" y="1169300"/>
            <a:ext cx="11956800" cy="5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are the words which frequently used in the tweets about the cryptocurrency?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are the location distribution the users who tweets related to the cryptocurrency?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How many tweets are tweeted in a specific timeframe regarding cryptocurrency and how it influence the price?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the famous twitter or verified users have significant influence over the price?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Is there any correlation between sentiment of the tweets and cryptocurrency price trend?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Is it possible to build a prediction model based on the social media data and cryptocurrency price history data that can predict the price with accuracy?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875" y="0"/>
            <a:ext cx="1791125" cy="13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ctrTitle"/>
          </p:nvPr>
        </p:nvSpPr>
        <p:spPr>
          <a:xfrm>
            <a:off x="1056600" y="530300"/>
            <a:ext cx="10078800" cy="24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Collection and Manipulation</a:t>
            </a:r>
            <a:endParaRPr b="1" i="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925" y="2990300"/>
            <a:ext cx="5496275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-473701" y="-176475"/>
            <a:ext cx="1007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5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31759"/>
            <a:ext cx="1905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519125" y="1300725"/>
            <a:ext cx="11583300" cy="53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TWITTER:</a:t>
            </a:r>
            <a:endParaRPr b="1"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twitter streaming API and collected data using various crypto-currencies related keyword such as "crypto, cryptocurrency, bitcoin, #bitcoin, btc, #btc, eth, #eth, #ethereum, etc." 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python and R for achieving better datasets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Collected more than 7 millions tweets in this steps and stored as JSON. 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Later we cleaned up those data to reduce noise, duplication and irrelevant information using python</a:t>
            </a:r>
            <a:endParaRPr sz="24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4275" y="90500"/>
            <a:ext cx="1864224" cy="14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